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4" r:id="rId5"/>
    <p:sldId id="258" r:id="rId6"/>
    <p:sldId id="262" r:id="rId7"/>
    <p:sldId id="259" r:id="rId8"/>
    <p:sldId id="260" r:id="rId9"/>
    <p:sldId id="261" r:id="rId10"/>
    <p:sldId id="266" r:id="rId11"/>
    <p:sldId id="263" r:id="rId12"/>
    <p:sldId id="269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D11AC-154E-514D-846F-220576CC8967}" type="datetimeFigureOut">
              <a:rPr lang="en-US" smtClean="0"/>
              <a:t>5/11/15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C1577-AEFD-2F41-9FF4-CF50CD28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C1577-AEFD-2F41-9FF4-CF50CD28C2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1500026"/>
            <a:ext cx="10058400" cy="2701795"/>
          </a:xfrm>
        </p:spPr>
        <p:txBody>
          <a:bodyPr>
            <a:normAutofit/>
          </a:bodyPr>
          <a:lstStyle/>
          <a:p>
            <a:r>
              <a:rPr lang="en-US" sz="6000" dirty="0" smtClean="0"/>
              <a:t>Human-machine interaction through gesture recognition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50829"/>
            <a:ext cx="10058400" cy="1143000"/>
          </a:xfrm>
        </p:spPr>
        <p:txBody>
          <a:bodyPr/>
          <a:lstStyle/>
          <a:p>
            <a:r>
              <a:rPr lang="en-US" dirty="0" smtClean="0"/>
              <a:t>BSc thesis presentation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Dmitrii</a:t>
            </a:r>
            <a:r>
              <a:rPr lang="en-US" dirty="0" smtClean="0"/>
              <a:t> </a:t>
            </a:r>
            <a:r>
              <a:rPr lang="en-US" dirty="0" err="1" smtClean="0"/>
              <a:t>Cucleschin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gesture recognition</a:t>
            </a:r>
            <a:endParaRPr lang="en-US" dirty="0"/>
          </a:p>
        </p:txBody>
      </p:sp>
      <p:pic>
        <p:nvPicPr>
          <p:cNvPr id="4" name="Content Placeholder 3" descr="result-point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66" y="1904878"/>
            <a:ext cx="4185214" cy="2045799"/>
          </a:xfrm>
        </p:spPr>
      </p:pic>
      <p:pic>
        <p:nvPicPr>
          <p:cNvPr id="5" name="Picture 4" descr="result-op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66" y="4118195"/>
            <a:ext cx="4185214" cy="2044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784252"/>
            <a:ext cx="563176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Separate dynamic gestures in two types: </a:t>
            </a:r>
            <a:r>
              <a:rPr lang="en-US" sz="2800" u="sng" dirty="0" smtClean="0">
                <a:latin typeface="+mj-lt"/>
              </a:rPr>
              <a:t>Wave</a:t>
            </a:r>
            <a:r>
              <a:rPr lang="en-US" sz="2800" dirty="0" smtClean="0">
                <a:latin typeface="+mj-lt"/>
              </a:rPr>
              <a:t> and </a:t>
            </a:r>
            <a:r>
              <a:rPr lang="en-US" sz="2800" u="sng" dirty="0" smtClean="0">
                <a:latin typeface="+mj-lt"/>
              </a:rPr>
              <a:t>Alternation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Analyze frames stored in the buffer</a:t>
            </a:r>
            <a:br>
              <a:rPr lang="en-US" sz="2800" dirty="0" smtClean="0">
                <a:latin typeface="+mj-lt"/>
              </a:rPr>
            </a:br>
            <a:r>
              <a:rPr lang="en-US" i="1" dirty="0" smtClean="0">
                <a:latin typeface="+mj-lt"/>
              </a:rPr>
              <a:t>(last ~2 seconds)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Extract features of interest</a:t>
            </a: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r>
              <a:rPr lang="en-US" i="1" dirty="0" smtClean="0">
                <a:latin typeface="+mj-lt"/>
              </a:rPr>
              <a:t>(e.g. gesture recognized, joint positions, etc.)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Check whether these features satisfy any dynamic gesture</a:t>
            </a:r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4" name="Content Placeholder 3" descr="cpu-profil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6" y="2045555"/>
            <a:ext cx="5514192" cy="4039235"/>
          </a:xfrm>
        </p:spPr>
      </p:pic>
      <p:pic>
        <p:nvPicPr>
          <p:cNvPr id="5" name="Picture 4" descr="memory-deta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30" y="4048126"/>
            <a:ext cx="5554539" cy="2036664"/>
          </a:xfrm>
          <a:prstGeom prst="rect">
            <a:avLst/>
          </a:prstGeom>
        </p:spPr>
      </p:pic>
      <p:pic>
        <p:nvPicPr>
          <p:cNvPr id="6" name="Picture 5" descr="memory-profil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30" y="2045555"/>
            <a:ext cx="5554539" cy="17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Quick demonstration?</a:t>
            </a:r>
            <a:endParaRPr lang="en-US" sz="6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2200629"/>
            <a:ext cx="7612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Successfully implemented real-time,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quite robust gesture recognition system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Can be easily adapted to a custom gesture set</a:t>
            </a:r>
          </a:p>
          <a:p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Modular design allows to swap Kinect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for another sensor or tweak logic easily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Success rate for recorded gestures reaches 90+%</a:t>
            </a:r>
            <a:endParaRPr lang="en-US" sz="2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07" y="2200629"/>
            <a:ext cx="3582573" cy="25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Thank you!</a:t>
            </a:r>
            <a:br>
              <a:rPr lang="en-US" sz="6600" dirty="0" smtClean="0"/>
            </a:br>
            <a:r>
              <a:rPr lang="en-US" sz="6600" dirty="0" smtClean="0"/>
              <a:t>Any questions?</a:t>
            </a:r>
            <a:endParaRPr lang="en-US" sz="6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1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852237"/>
            <a:ext cx="8351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Communicating underwater can be complicated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the divers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the divers and their devices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Between the divers and the ground crew</a:t>
            </a:r>
          </a:p>
          <a:p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“Traditional” input </a:t>
            </a:r>
            <a:r>
              <a:rPr lang="en-US" sz="2400" dirty="0">
                <a:latin typeface="+mj-lt"/>
              </a:rPr>
              <a:t>methods can’t be </a:t>
            </a:r>
            <a:r>
              <a:rPr lang="en-US" sz="2400" dirty="0" smtClean="0">
                <a:latin typeface="+mj-lt"/>
              </a:rPr>
              <a:t>used</a:t>
            </a:r>
            <a:endParaRPr lang="en-US" sz="2400" dirty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Often, </a:t>
            </a:r>
            <a:r>
              <a:rPr lang="en-US" sz="2400" dirty="0" smtClean="0">
                <a:latin typeface="+mj-lt"/>
              </a:rPr>
              <a:t>the equipment </a:t>
            </a:r>
            <a:r>
              <a:rPr lang="en-US" sz="2400" dirty="0">
                <a:latin typeface="+mj-lt"/>
              </a:rPr>
              <a:t>is bulky and can put diver at </a:t>
            </a:r>
            <a:r>
              <a:rPr lang="en-US" sz="2400" dirty="0" smtClean="0">
                <a:latin typeface="+mj-lt"/>
              </a:rPr>
              <a:t>risk</a:t>
            </a: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Need easier, more natural way to interact with the devices: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how about </a:t>
            </a:r>
            <a:r>
              <a:rPr lang="en-US" sz="2400" b="1" dirty="0" smtClean="0">
                <a:latin typeface="+mj-lt"/>
              </a:rPr>
              <a:t>gesture recognition</a:t>
            </a:r>
            <a:r>
              <a:rPr lang="en-US" sz="2400" dirty="0" smtClean="0">
                <a:latin typeface="+mj-lt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031" y="1852237"/>
            <a:ext cx="3113649" cy="20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1989613"/>
            <a:ext cx="68040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Research on natural interactions with robots shows higher emotional feedback</a:t>
            </a:r>
            <a:br>
              <a:rPr lang="en-US" sz="2800" dirty="0" smtClean="0">
                <a:latin typeface="+mj-lt"/>
              </a:rPr>
            </a:br>
            <a:r>
              <a:rPr lang="en-US" i="1" dirty="0" smtClean="0">
                <a:latin typeface="+mj-lt"/>
              </a:rPr>
              <a:t>(Picture: Robot Aurora to help children with autism)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Gesture control in appliances</a:t>
            </a:r>
            <a:br>
              <a:rPr lang="en-US" sz="2800" dirty="0" smtClean="0">
                <a:latin typeface="+mj-lt"/>
              </a:rPr>
            </a:br>
            <a:r>
              <a:rPr lang="en-US" i="1" dirty="0" smtClean="0">
                <a:latin typeface="+mj-lt"/>
              </a:rPr>
              <a:t>(Samsung Smart TV, Xbox + Kinect, </a:t>
            </a:r>
            <a:r>
              <a:rPr lang="en-US" i="1" dirty="0" err="1" smtClean="0">
                <a:latin typeface="+mj-lt"/>
              </a:rPr>
              <a:t>Myo</a:t>
            </a:r>
            <a:r>
              <a:rPr lang="en-US" i="1" dirty="0" smtClean="0">
                <a:latin typeface="+mj-lt"/>
              </a:rPr>
              <a:t> armband, Leap Motion)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Chinese-American sign language translator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err="1" smtClean="0">
                <a:latin typeface="+mj-lt"/>
              </a:rPr>
              <a:t>Handpose</a:t>
            </a:r>
            <a:r>
              <a:rPr lang="en-US" sz="2800" dirty="0" smtClean="0">
                <a:latin typeface="+mj-lt"/>
              </a:rPr>
              <a:t>: fully articulated hand tracking</a:t>
            </a:r>
            <a:endParaRPr lang="en-US" sz="2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680" y="1989613"/>
            <a:ext cx="25400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0170" r="65577"/>
          <a:stretch/>
        </p:blipFill>
        <p:spPr>
          <a:xfrm>
            <a:off x="8615681" y="3974772"/>
            <a:ext cx="2540000" cy="1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2600" dirty="0" smtClean="0">
                <a:latin typeface="+mj-lt"/>
              </a:rPr>
              <a:t>Kinect v2.0 sensor</a:t>
            </a:r>
          </a:p>
          <a:p>
            <a:pPr lvl="1">
              <a:buFont typeface="Arial" charset="0"/>
              <a:buChar char="•"/>
            </a:pPr>
            <a:r>
              <a:rPr lang="en-US" sz="2600" dirty="0" smtClean="0">
                <a:latin typeface="+mj-lt"/>
              </a:rPr>
              <a:t>Windows 8+</a:t>
            </a:r>
          </a:p>
          <a:p>
            <a:pPr lvl="1">
              <a:buFont typeface="Arial" charset="0"/>
              <a:buChar char="•"/>
            </a:pPr>
            <a:r>
              <a:rPr lang="en-US" sz="2600" dirty="0" err="1" smtClean="0">
                <a:latin typeface="+mj-lt"/>
              </a:rPr>
              <a:t>EmguCV</a:t>
            </a:r>
            <a:r>
              <a:rPr lang="en-US" sz="2600" dirty="0" smtClean="0">
                <a:latin typeface="+mj-lt"/>
              </a:rPr>
              <a:t> (</a:t>
            </a:r>
            <a:r>
              <a:rPr lang="en-US" sz="2600" dirty="0" err="1" smtClean="0">
                <a:latin typeface="+mj-lt"/>
              </a:rPr>
              <a:t>OpenCV</a:t>
            </a:r>
            <a:r>
              <a:rPr lang="en-US" sz="2600" dirty="0" smtClean="0">
                <a:latin typeface="+mj-lt"/>
              </a:rPr>
              <a:t> for C#)</a:t>
            </a:r>
          </a:p>
          <a:p>
            <a:pPr lvl="1">
              <a:buFont typeface="Arial" charset="0"/>
              <a:buChar char="•"/>
            </a:pPr>
            <a:r>
              <a:rPr lang="en-US" sz="2600" dirty="0" smtClean="0">
                <a:latin typeface="+mj-lt"/>
              </a:rPr>
              <a:t>&gt; 4 GB RAM, USB 3.0 controller</a:t>
            </a:r>
          </a:p>
          <a:p>
            <a:pPr lvl="1">
              <a:buFont typeface="Arial" charset="0"/>
              <a:buChar char="•"/>
            </a:pPr>
            <a:endParaRPr lang="en-US" sz="2600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sz="2000" dirty="0">
                <a:latin typeface="+mj-lt"/>
              </a:rPr>
              <a:t>Kinect </a:t>
            </a:r>
            <a:r>
              <a:rPr lang="en-US" sz="2000" dirty="0" smtClean="0">
                <a:latin typeface="+mj-lt"/>
              </a:rPr>
              <a:t>should be </a:t>
            </a:r>
            <a:r>
              <a:rPr lang="en-US" sz="2000" dirty="0">
                <a:latin typeface="+mj-lt"/>
              </a:rPr>
              <a:t>positioned to minimize the </a:t>
            </a:r>
            <a:r>
              <a:rPr lang="en-US" sz="2000" dirty="0" smtClean="0">
                <a:latin typeface="+mj-lt"/>
              </a:rPr>
              <a:t>noise</a:t>
            </a: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Only one user is present, located </a:t>
            </a:r>
            <a:r>
              <a:rPr lang="en-US" sz="2000" dirty="0">
                <a:latin typeface="+mj-lt"/>
              </a:rPr>
              <a:t>directly in front of the </a:t>
            </a:r>
            <a:r>
              <a:rPr lang="en-US" sz="2000" dirty="0" smtClean="0">
                <a:latin typeface="+mj-lt"/>
              </a:rPr>
              <a:t>sensor</a:t>
            </a:r>
            <a:endParaRPr lang="en-US" sz="2000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sz="2000" dirty="0">
                <a:latin typeface="+mj-lt"/>
              </a:rPr>
              <a:t>View is not obstructed by any object in front of the </a:t>
            </a:r>
            <a:r>
              <a:rPr lang="en-US" sz="2000" dirty="0" smtClean="0">
                <a:latin typeface="+mj-lt"/>
              </a:rPr>
              <a:t>user</a:t>
            </a:r>
            <a:endParaRPr lang="en-US" sz="2000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Hand should be extended </a:t>
            </a:r>
            <a:r>
              <a:rPr lang="en-US" sz="2000" dirty="0">
                <a:latin typeface="+mj-lt"/>
              </a:rPr>
              <a:t>in front of the </a:t>
            </a:r>
            <a:r>
              <a:rPr lang="en-US" sz="2000" dirty="0" smtClean="0">
                <a:latin typeface="+mj-lt"/>
              </a:rPr>
              <a:t>body</a:t>
            </a:r>
            <a:endParaRPr lang="en-US" sz="2000" dirty="0">
              <a:latin typeface="+mj-lt"/>
            </a:endParaRPr>
          </a:p>
          <a:p>
            <a:pPr lvl="1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Avoid fast movement (due to the motion blur)</a:t>
            </a:r>
            <a:endParaRPr lang="en-US" sz="2000" dirty="0">
              <a:latin typeface="+mj-lt"/>
            </a:endParaRPr>
          </a:p>
          <a:p>
            <a:pPr lvl="1">
              <a:buFont typeface="Arial" charset="0"/>
              <a:buChar char="•"/>
            </a:pPr>
            <a:endParaRPr lang="en-US" sz="2600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1845734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set</a:t>
            </a:r>
            <a:endParaRPr lang="en-US" dirty="0"/>
          </a:p>
        </p:txBody>
      </p:sp>
      <p:pic>
        <p:nvPicPr>
          <p:cNvPr id="4" name="Content Placeholder 3" descr="static-gesturese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26" y="2488397"/>
            <a:ext cx="3380590" cy="3380590"/>
          </a:xfrm>
        </p:spPr>
      </p:pic>
      <p:pic>
        <p:nvPicPr>
          <p:cNvPr id="5" name="Picture 4" descr="dynamic-gesture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13" y="2488397"/>
            <a:ext cx="4508300" cy="3245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0445" y="1965177"/>
            <a:ext cx="10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Static</a:t>
            </a:r>
            <a:r>
              <a:rPr lang="en-US" dirty="0" smtClean="0"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1574" y="1965177"/>
            <a:ext cx="1491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Dynamic</a:t>
            </a:r>
            <a:r>
              <a:rPr lang="en-US" smtClean="0"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processing</a:t>
            </a:r>
            <a:endParaRPr lang="en-US" dirty="0"/>
          </a:p>
        </p:txBody>
      </p:sp>
      <p:pic>
        <p:nvPicPr>
          <p:cNvPr id="4" name="Content Placeholder 3" descr="depth-fram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54" y="2451290"/>
            <a:ext cx="3970426" cy="3306051"/>
          </a:xfrm>
        </p:spPr>
      </p:pic>
      <p:sp>
        <p:nvSpPr>
          <p:cNvPr id="5" name="TextBox 4"/>
          <p:cNvSpPr txBox="1"/>
          <p:nvPr/>
        </p:nvSpPr>
        <p:spPr>
          <a:xfrm>
            <a:off x="1097280" y="2334601"/>
            <a:ext cx="5772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Initialize multi-source frame reader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Get depth and body frames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Save depth frame to a buffer</a:t>
            </a:r>
            <a:endParaRPr lang="en-US" sz="28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Extract relevant joint coordinates and convert them to 2D space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segmentation</a:t>
            </a:r>
            <a:endParaRPr lang="en-US" dirty="0"/>
          </a:p>
        </p:txBody>
      </p:sp>
      <p:pic>
        <p:nvPicPr>
          <p:cNvPr id="4" name="Content Placeholder 3" descr="hand-mas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237" y="2001336"/>
            <a:ext cx="1221443" cy="1249046"/>
          </a:xfrm>
        </p:spPr>
      </p:pic>
      <p:pic>
        <p:nvPicPr>
          <p:cNvPr id="5" name="Picture 4" descr="hand-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77" y="1984293"/>
            <a:ext cx="1221443" cy="1283132"/>
          </a:xfrm>
          <a:prstGeom prst="rect">
            <a:avLst/>
          </a:prstGeom>
        </p:spPr>
      </p:pic>
      <p:pic>
        <p:nvPicPr>
          <p:cNvPr id="7" name="Picture 6" descr="hand-recogniz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27" y="3531401"/>
            <a:ext cx="4191054" cy="2201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7280" y="2001336"/>
            <a:ext cx="61358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Extract relevant region using </a:t>
            </a:r>
            <a:r>
              <a:rPr lang="en-US" sz="2800" b="1" dirty="0" smtClean="0">
                <a:latin typeface="+mj-lt"/>
              </a:rPr>
              <a:t>Flood Fill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Find center point using maximum value of </a:t>
            </a:r>
            <a:r>
              <a:rPr lang="en-US" sz="2800" b="1" dirty="0" smtClean="0">
                <a:latin typeface="+mj-lt"/>
              </a:rPr>
              <a:t>Distance Transform 2D</a:t>
            </a:r>
            <a:br>
              <a:rPr lang="en-US" sz="2800" b="1" dirty="0" smtClean="0">
                <a:latin typeface="+mj-lt"/>
              </a:rPr>
            </a:br>
            <a:r>
              <a:rPr lang="en-US" i="1" dirty="0" smtClean="0">
                <a:latin typeface="+mj-lt"/>
              </a:rPr>
              <a:t>(If more than one, get closest to Kinect’s approximation)</a:t>
            </a:r>
            <a:br>
              <a:rPr lang="en-US" i="1" dirty="0" smtClean="0">
                <a:latin typeface="+mj-lt"/>
              </a:rPr>
            </a:br>
            <a:endParaRPr lang="en-US" sz="28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Draw an inner circle with radius </a:t>
            </a:r>
            <a:r>
              <a:rPr lang="en-US" sz="2800" i="1" dirty="0" smtClean="0">
                <a:latin typeface="+mj-lt"/>
              </a:rPr>
              <a:t>r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i="1" dirty="0" smtClean="0">
                <a:latin typeface="+mj-lt"/>
              </a:rPr>
              <a:t>(No more than n/30 black dots)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Draw an outer circle with </a:t>
            </a:r>
            <a:r>
              <a:rPr lang="en-US" sz="2800" i="1" dirty="0" smtClean="0">
                <a:latin typeface="+mj-lt"/>
              </a:rPr>
              <a:t>R = 1.6 * r</a:t>
            </a:r>
            <a:endParaRPr lang="en-US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 recognition</a:t>
            </a:r>
            <a:endParaRPr lang="en-US" dirty="0"/>
          </a:p>
        </p:txBody>
      </p:sp>
      <p:pic>
        <p:nvPicPr>
          <p:cNvPr id="6" name="Content Placeholder 5" descr="inferred-finger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" r="59128" b="49395"/>
          <a:stretch/>
        </p:blipFill>
        <p:spPr>
          <a:xfrm>
            <a:off x="9641156" y="3203502"/>
            <a:ext cx="1479355" cy="1567035"/>
          </a:xfrm>
        </p:spPr>
      </p:pic>
      <p:pic>
        <p:nvPicPr>
          <p:cNvPr id="8" name="Content Placeholder 3" descr="hand-contro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4" t="1" r="-738" b="48408"/>
          <a:stretch/>
        </p:blipFill>
        <p:spPr>
          <a:xfrm>
            <a:off x="9706708" y="1749084"/>
            <a:ext cx="1448972" cy="1559413"/>
          </a:xfrm>
          <a:prstGeom prst="rect">
            <a:avLst/>
          </a:prstGeom>
        </p:spPr>
      </p:pic>
      <p:pic>
        <p:nvPicPr>
          <p:cNvPr id="9" name="Content Placeholder 5" descr="inferred-finger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4" t="-381" r="4392" b="50024"/>
          <a:stretch/>
        </p:blipFill>
        <p:spPr>
          <a:xfrm>
            <a:off x="9641156" y="4665030"/>
            <a:ext cx="1547447" cy="15476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7280" y="2001336"/>
            <a:ext cx="85438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Analyze values outside of the outer circle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Detect regions from the remaining pixels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Locate the tip and base of every finger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If a region is too wide, classify it as multiple fingers</a:t>
            </a:r>
          </a:p>
        </p:txBody>
      </p:sp>
      <p:pic>
        <p:nvPicPr>
          <p:cNvPr id="11" name="Picture 10" descr="Screen Shot 2015-05-12 at 3.48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2" y="5192673"/>
            <a:ext cx="3183095" cy="916870"/>
          </a:xfrm>
          <a:prstGeom prst="rect">
            <a:avLst/>
          </a:prstGeom>
        </p:spPr>
      </p:pic>
      <p:pic>
        <p:nvPicPr>
          <p:cNvPr id="12" name="Picture 11" descr="Screen Shot 2015-05-12 at 3.49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13" y="5212109"/>
            <a:ext cx="2480408" cy="8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recognition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2334601"/>
            <a:ext cx="65813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Finger number matching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Contour matching</a:t>
            </a:r>
            <a:endParaRPr lang="en-US" sz="28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7280" y="4063169"/>
            <a:ext cx="6792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Pair-wise geometric histogram comparison</a:t>
            </a:r>
            <a:br>
              <a:rPr lang="en-US" sz="2800" dirty="0" smtClean="0">
                <a:latin typeface="+mj-lt"/>
              </a:rPr>
            </a:br>
            <a:r>
              <a:rPr lang="en-US" sz="2000" i="1" dirty="0" smtClean="0">
                <a:latin typeface="+mj-lt"/>
              </a:rPr>
              <a:t>(using Bhattacharyya distance)</a:t>
            </a:r>
            <a:endParaRPr lang="en-US" sz="2000" i="1" dirty="0">
              <a:latin typeface="+mj-lt"/>
            </a:endParaRPr>
          </a:p>
        </p:txBody>
      </p:sp>
      <p:pic>
        <p:nvPicPr>
          <p:cNvPr id="7" name="Picture 6" descr="Screen Shot 2015-05-11 at 8.43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03" y="2334601"/>
            <a:ext cx="3226777" cy="1706013"/>
          </a:xfrm>
          <a:prstGeom prst="rect">
            <a:avLst/>
          </a:prstGeom>
        </p:spPr>
      </p:pic>
      <p:pic>
        <p:nvPicPr>
          <p:cNvPr id="8" name="Picture 7" descr="Screen Shot 2015-05-11 at 8.43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99" y="4894166"/>
            <a:ext cx="4653381" cy="1222817"/>
          </a:xfrm>
          <a:prstGeom prst="rect">
            <a:avLst/>
          </a:prstGeom>
        </p:spPr>
      </p:pic>
      <p:pic>
        <p:nvPicPr>
          <p:cNvPr id="9" name="Content Placeholder 5" descr="inferred-finger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1"/>
          <a:stretch/>
        </p:blipFill>
        <p:spPr>
          <a:xfrm>
            <a:off x="9790918" y="2334601"/>
            <a:ext cx="1800665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1323</TotalTime>
  <Words>283</Words>
  <Application>Microsoft Macintosh PowerPoint</Application>
  <PresentationFormat>Widescreen</PresentationFormat>
  <Paragraphs>86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Retrospect</vt:lpstr>
      <vt:lpstr>Human-machine interaction through gesture recognition</vt:lpstr>
      <vt:lpstr>Motivation</vt:lpstr>
      <vt:lpstr>State of the art</vt:lpstr>
      <vt:lpstr>Setup</vt:lpstr>
      <vt:lpstr>Gesture set</vt:lpstr>
      <vt:lpstr>Frame processing</vt:lpstr>
      <vt:lpstr>Hand segmentation</vt:lpstr>
      <vt:lpstr>Finger recognition</vt:lpstr>
      <vt:lpstr>Gesture recognition</vt:lpstr>
      <vt:lpstr>Dynamic gesture recognition</vt:lpstr>
      <vt:lpstr>Performance</vt:lpstr>
      <vt:lpstr>Quick demonstration?</vt:lpstr>
      <vt:lpstr>Conclusion</vt:lpstr>
      <vt:lpstr>Thank you! 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Human-machine interaction through gesture recognition</dc:title>
  <dc:creator>Dmitrii Cucleschin</dc:creator>
  <cp:lastModifiedBy>Dmitrii Cucleschin</cp:lastModifiedBy>
  <cp:revision>27</cp:revision>
  <dcterms:created xsi:type="dcterms:W3CDTF">2015-05-11T18:11:53Z</dcterms:created>
  <dcterms:modified xsi:type="dcterms:W3CDTF">2015-05-12T16:17:11Z</dcterms:modified>
</cp:coreProperties>
</file>